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748d293d0_0_2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748d293d0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748d293d0_0_2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748d293d0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2748d293d0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2748d293d0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748d293d0_0_2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2748d293d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2748d293d0_0_2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2748d293d0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2748d293d0_0_2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2748d293d0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2748d293d0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2748d293d0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2748d293d0_0_1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2748d293d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748d293d0_0_1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748d293d0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2748d293d0_0_17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2748d293d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748d293d0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2748d293d0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GÖRÜNTÜLERDEN ŞERİT ALGILAMA PROBLEMİNİN ÇÖZÜMÜ</a:t>
            </a:r>
            <a:endParaRPr/>
          </a:p>
        </p:txBody>
      </p:sp>
      <p:sp>
        <p:nvSpPr>
          <p:cNvPr id="87" name="Google Shape;87;p13"/>
          <p:cNvSpPr txBox="1"/>
          <p:nvPr>
            <p:ph idx="1" type="subTitle"/>
          </p:nvPr>
        </p:nvSpPr>
        <p:spPr>
          <a:xfrm>
            <a:off x="729625" y="3172900"/>
            <a:ext cx="7688100" cy="1664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sz="2400"/>
          </a:p>
          <a:p>
            <a:pPr indent="0" lvl="0" marL="0" rtl="0" algn="l">
              <a:spcBef>
                <a:spcPts val="0"/>
              </a:spcBef>
              <a:spcAft>
                <a:spcPts val="0"/>
              </a:spcAft>
              <a:buNone/>
            </a:pPr>
            <a:r>
              <a:rPr lang="tr" sz="2400"/>
              <a:t>Rabia GÜNEŞ</a:t>
            </a:r>
            <a:endParaRPr sz="2400"/>
          </a:p>
          <a:p>
            <a:pPr indent="0" lvl="0" marL="0" rtl="0" algn="l">
              <a:spcBef>
                <a:spcPts val="0"/>
              </a:spcBef>
              <a:spcAft>
                <a:spcPts val="0"/>
              </a:spcAft>
              <a:buNone/>
            </a:pPr>
            <a:r>
              <a:rPr lang="tr" sz="2400"/>
              <a:t>Şevki KARAGÖL</a:t>
            </a:r>
            <a:endParaRPr sz="2400"/>
          </a:p>
          <a:p>
            <a:pPr indent="0" lvl="0" marL="0" rtl="0" algn="l">
              <a:spcBef>
                <a:spcPts val="0"/>
              </a:spcBef>
              <a:spcAft>
                <a:spcPts val="0"/>
              </a:spcAft>
              <a:buNone/>
            </a:pPr>
            <a:r>
              <a:rPr lang="tr" sz="2400"/>
              <a:t>Mürvet Nur ŞEN </a:t>
            </a:r>
            <a:endParaRPr sz="2400"/>
          </a:p>
          <a:p>
            <a:pPr indent="0" lvl="0" marL="0" rtl="0" algn="l">
              <a:spcBef>
                <a:spcPts val="0"/>
              </a:spcBef>
              <a:spcAft>
                <a:spcPts val="0"/>
              </a:spcAft>
              <a:buNone/>
            </a:pPr>
            <a:r>
              <a:rPr lang="tr" sz="2400"/>
              <a:t>Ümmühan TEPEBAŞ</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C</a:t>
            </a:r>
            <a:r>
              <a:rPr lang="tr"/>
              <a:t>. </a:t>
            </a:r>
            <a:r>
              <a:rPr lang="tr"/>
              <a:t>İlgilenilecek Bölgenin Tespiti</a:t>
            </a:r>
            <a:endParaRPr/>
          </a:p>
        </p:txBody>
      </p:sp>
      <p:sp>
        <p:nvSpPr>
          <p:cNvPr id="154" name="Google Shape;154;p22"/>
          <p:cNvSpPr txBox="1"/>
          <p:nvPr>
            <p:ph idx="1" type="body"/>
          </p:nvPr>
        </p:nvSpPr>
        <p:spPr>
          <a:xfrm>
            <a:off x="730000" y="1998050"/>
            <a:ext cx="39477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Bu işlemin amacı araç önündeki bölgenin izole edilerek şerit tespit işleminin daha iyi yapılmasını sağlamaktır. Bölge tespiti yapılırken koordinatların bulunmasına yardımcı olması için “matplotlib” kütüphanesi kullanılmaktadır. </a:t>
            </a:r>
            <a:endParaRPr/>
          </a:p>
        </p:txBody>
      </p:sp>
      <p:sp>
        <p:nvSpPr>
          <p:cNvPr id="155" name="Google Shape;155;p22"/>
          <p:cNvSpPr txBox="1"/>
          <p:nvPr/>
        </p:nvSpPr>
        <p:spPr>
          <a:xfrm>
            <a:off x="5018625" y="4830575"/>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56" name="Google Shape;156;p22"/>
          <p:cNvSpPr txBox="1"/>
          <p:nvPr/>
        </p:nvSpPr>
        <p:spPr>
          <a:xfrm>
            <a:off x="4677700" y="4410150"/>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10 – İlgilenilecek Bölgenin Tespiti</a:t>
            </a:r>
            <a:endParaRPr b="1" i="1">
              <a:latin typeface="Lato"/>
              <a:ea typeface="Lato"/>
              <a:cs typeface="Lato"/>
              <a:sym typeface="Lato"/>
            </a:endParaRPr>
          </a:p>
        </p:txBody>
      </p:sp>
      <p:pic>
        <p:nvPicPr>
          <p:cNvPr id="157" name="Google Shape;157;p22"/>
          <p:cNvPicPr preferRelativeResize="0"/>
          <p:nvPr/>
        </p:nvPicPr>
        <p:blipFill>
          <a:blip r:embed="rId3">
            <a:alphaModFix/>
          </a:blip>
          <a:stretch>
            <a:fillRect/>
          </a:stretch>
        </p:blipFill>
        <p:spPr>
          <a:xfrm>
            <a:off x="4572000" y="1998050"/>
            <a:ext cx="4266399" cy="23918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3"/>
          <p:cNvSpPr txBox="1"/>
          <p:nvPr>
            <p:ph idx="1" type="body"/>
          </p:nvPr>
        </p:nvSpPr>
        <p:spPr>
          <a:xfrm>
            <a:off x="736250" y="1323663"/>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Bölgenin tespitinin ardından tespit edilen bölgenin beyaz, kalan bölgenin siyah olduğu bir maske oluşturulmuştur</a:t>
            </a:r>
            <a:endParaRPr/>
          </a:p>
        </p:txBody>
      </p:sp>
      <p:sp>
        <p:nvSpPr>
          <p:cNvPr id="163" name="Google Shape;163;p23"/>
          <p:cNvSpPr txBox="1"/>
          <p:nvPr>
            <p:ph idx="2" type="body"/>
          </p:nvPr>
        </p:nvSpPr>
        <p:spPr>
          <a:xfrm>
            <a:off x="4650529" y="1323663"/>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Oluşturulan bu maske “bitwise_and” işlemiyle kenar tespitlerinin yapıldığı görsel üzerine uygulanmıştır. Bu işlemler sonucunda bir sonraki adım olan “Hough Transform” aşamasına uygun görsel oluşturulmuştur.</a:t>
            </a:r>
            <a:endParaRPr/>
          </a:p>
        </p:txBody>
      </p:sp>
      <p:sp>
        <p:nvSpPr>
          <p:cNvPr id="164" name="Google Shape;164;p23"/>
          <p:cNvSpPr txBox="1"/>
          <p:nvPr/>
        </p:nvSpPr>
        <p:spPr>
          <a:xfrm>
            <a:off x="611775" y="4464438"/>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11 – Oluşturulan maske</a:t>
            </a:r>
            <a:endParaRPr b="1" i="1">
              <a:latin typeface="Lato"/>
              <a:ea typeface="Lato"/>
              <a:cs typeface="Lato"/>
              <a:sym typeface="Lato"/>
            </a:endParaRPr>
          </a:p>
        </p:txBody>
      </p:sp>
      <p:sp>
        <p:nvSpPr>
          <p:cNvPr id="165" name="Google Shape;165;p23"/>
          <p:cNvSpPr txBox="1"/>
          <p:nvPr/>
        </p:nvSpPr>
        <p:spPr>
          <a:xfrm>
            <a:off x="4650525" y="4464438"/>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12 – “roi“ fonksiyonunun kullanılması sonucu</a:t>
            </a:r>
            <a:endParaRPr b="1" i="1">
              <a:latin typeface="Lato"/>
              <a:ea typeface="Lato"/>
              <a:cs typeface="Lato"/>
              <a:sym typeface="Lato"/>
            </a:endParaRPr>
          </a:p>
        </p:txBody>
      </p:sp>
      <p:pic>
        <p:nvPicPr>
          <p:cNvPr id="166" name="Google Shape;166;p23"/>
          <p:cNvPicPr preferRelativeResize="0"/>
          <p:nvPr/>
        </p:nvPicPr>
        <p:blipFill>
          <a:blip r:embed="rId3">
            <a:alphaModFix/>
          </a:blip>
          <a:stretch>
            <a:fillRect/>
          </a:stretch>
        </p:blipFill>
        <p:spPr>
          <a:xfrm>
            <a:off x="736250" y="2809125"/>
            <a:ext cx="3525351" cy="1718575"/>
          </a:xfrm>
          <a:prstGeom prst="rect">
            <a:avLst/>
          </a:prstGeom>
          <a:noFill/>
          <a:ln>
            <a:noFill/>
          </a:ln>
        </p:spPr>
      </p:pic>
      <p:pic>
        <p:nvPicPr>
          <p:cNvPr id="167" name="Google Shape;167;p23"/>
          <p:cNvPicPr preferRelativeResize="0"/>
          <p:nvPr/>
        </p:nvPicPr>
        <p:blipFill>
          <a:blip r:embed="rId4">
            <a:alphaModFix/>
          </a:blip>
          <a:stretch>
            <a:fillRect/>
          </a:stretch>
        </p:blipFill>
        <p:spPr>
          <a:xfrm>
            <a:off x="4650525" y="2809125"/>
            <a:ext cx="3525350" cy="1718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4"/>
          <p:cNvPicPr preferRelativeResize="0"/>
          <p:nvPr/>
        </p:nvPicPr>
        <p:blipFill>
          <a:blip r:embed="rId3">
            <a:alphaModFix/>
          </a:blip>
          <a:stretch>
            <a:fillRect/>
          </a:stretch>
        </p:blipFill>
        <p:spPr>
          <a:xfrm>
            <a:off x="2486025" y="1517175"/>
            <a:ext cx="4171950" cy="3200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D. Hough Transform</a:t>
            </a:r>
            <a:endParaRPr/>
          </a:p>
        </p:txBody>
      </p:sp>
      <p:sp>
        <p:nvSpPr>
          <p:cNvPr id="178" name="Google Shape;178;p25"/>
          <p:cNvSpPr txBox="1"/>
          <p:nvPr>
            <p:ph idx="1" type="body"/>
          </p:nvPr>
        </p:nvSpPr>
        <p:spPr>
          <a:xfrm>
            <a:off x="730000" y="1998050"/>
            <a:ext cx="39477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Hough transform ile birlikte görüntü üzerindeki çizgiler ortaya çıkarılmaktadır. Fakat her kenara göre bir kenar çizgisi ortaya çıktığı için düz bir şerit görüntüsü elde edilememektedir bu nedenle görüntü optimize edilmeye muhtaç bir yapıdadır.</a:t>
            </a:r>
            <a:endParaRPr/>
          </a:p>
        </p:txBody>
      </p:sp>
      <p:sp>
        <p:nvSpPr>
          <p:cNvPr id="179" name="Google Shape;179;p25"/>
          <p:cNvSpPr txBox="1"/>
          <p:nvPr/>
        </p:nvSpPr>
        <p:spPr>
          <a:xfrm>
            <a:off x="5018625" y="4830575"/>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80" name="Google Shape;180;p25"/>
          <p:cNvSpPr txBox="1"/>
          <p:nvPr/>
        </p:nvSpPr>
        <p:spPr>
          <a:xfrm>
            <a:off x="4890700" y="4196550"/>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15 – Tespit edilen çizgiler</a:t>
            </a:r>
            <a:endParaRPr b="1" i="1">
              <a:latin typeface="Lato"/>
              <a:ea typeface="Lato"/>
              <a:cs typeface="Lato"/>
              <a:sym typeface="Lato"/>
            </a:endParaRPr>
          </a:p>
        </p:txBody>
      </p:sp>
      <p:pic>
        <p:nvPicPr>
          <p:cNvPr id="181" name="Google Shape;181;p25"/>
          <p:cNvPicPr preferRelativeResize="0"/>
          <p:nvPr/>
        </p:nvPicPr>
        <p:blipFill>
          <a:blip r:embed="rId3">
            <a:alphaModFix/>
          </a:blip>
          <a:stretch>
            <a:fillRect/>
          </a:stretch>
        </p:blipFill>
        <p:spPr>
          <a:xfrm>
            <a:off x="4890700" y="1998050"/>
            <a:ext cx="3947700" cy="2198505"/>
          </a:xfrm>
          <a:prstGeom prst="rect">
            <a:avLst/>
          </a:prstGeom>
          <a:noFill/>
          <a:ln>
            <a:noFill/>
          </a:ln>
        </p:spPr>
      </p:pic>
      <p:pic>
        <p:nvPicPr>
          <p:cNvPr id="182" name="Google Shape;182;p25"/>
          <p:cNvPicPr preferRelativeResize="0"/>
          <p:nvPr/>
        </p:nvPicPr>
        <p:blipFill>
          <a:blip r:embed="rId4">
            <a:alphaModFix/>
          </a:blip>
          <a:stretch>
            <a:fillRect/>
          </a:stretch>
        </p:blipFill>
        <p:spPr>
          <a:xfrm>
            <a:off x="606650" y="3675450"/>
            <a:ext cx="4069150" cy="521100"/>
          </a:xfrm>
          <a:prstGeom prst="rect">
            <a:avLst/>
          </a:prstGeom>
          <a:noFill/>
          <a:ln>
            <a:noFill/>
          </a:ln>
        </p:spPr>
      </p:pic>
      <p:sp>
        <p:nvSpPr>
          <p:cNvPr id="183" name="Google Shape;183;p25"/>
          <p:cNvSpPr txBox="1"/>
          <p:nvPr/>
        </p:nvSpPr>
        <p:spPr>
          <a:xfrm>
            <a:off x="667363" y="4196550"/>
            <a:ext cx="394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14 – Hough transform işleminin uygulunması</a:t>
            </a:r>
            <a:endParaRPr b="1" i="1">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E.Optimizasyon</a:t>
            </a:r>
            <a:endParaRPr/>
          </a:p>
        </p:txBody>
      </p:sp>
      <p:sp>
        <p:nvSpPr>
          <p:cNvPr id="189" name="Google Shape;189;p26"/>
          <p:cNvSpPr txBox="1"/>
          <p:nvPr>
            <p:ph idx="1" type="body"/>
          </p:nvPr>
        </p:nvSpPr>
        <p:spPr>
          <a:xfrm>
            <a:off x="730000" y="1998050"/>
            <a:ext cx="34659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Bu aşamada koordinatlara göre ortalama bir kenar çizgisi elde edilmek istenmiştir. Her kenar çizgisinin eğimi tespit edilerek ait olduğu tarafa (sağ veya sol) göre sınıflandırılıp ortalama bir kenar çizgisi çıkarılmıştır.</a:t>
            </a:r>
            <a:endParaRPr/>
          </a:p>
        </p:txBody>
      </p:sp>
      <p:sp>
        <p:nvSpPr>
          <p:cNvPr id="190" name="Google Shape;190;p26"/>
          <p:cNvSpPr txBox="1"/>
          <p:nvPr/>
        </p:nvSpPr>
        <p:spPr>
          <a:xfrm>
            <a:off x="5018625" y="4830575"/>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91" name="Google Shape;191;p26"/>
          <p:cNvPicPr preferRelativeResize="0"/>
          <p:nvPr/>
        </p:nvPicPr>
        <p:blipFill>
          <a:blip r:embed="rId3">
            <a:alphaModFix/>
          </a:blip>
          <a:stretch>
            <a:fillRect/>
          </a:stretch>
        </p:blipFill>
        <p:spPr>
          <a:xfrm>
            <a:off x="5362575" y="517150"/>
            <a:ext cx="3781425" cy="46263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7"/>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F.Şerit Tespiti ve Görsel Üzerine Uygulanması</a:t>
            </a:r>
            <a:endParaRPr/>
          </a:p>
        </p:txBody>
      </p:sp>
      <p:sp>
        <p:nvSpPr>
          <p:cNvPr id="197" name="Google Shape;197;p27"/>
          <p:cNvSpPr txBox="1"/>
          <p:nvPr>
            <p:ph idx="1" type="body"/>
          </p:nvPr>
        </p:nvSpPr>
        <p:spPr>
          <a:xfrm>
            <a:off x="730000" y="1998050"/>
            <a:ext cx="75912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Bu aşama projenin son aşamasıdır. Bu aşamada öncelikle ortalaması bulunan değerlere göre şeritlerin uç noktaları tespit edilmektedir. Tespit edilen noktalar üzerinden içi dolu bir şerit görüntüsü çizdirilmektedir. Çizdirilen bu görüntü ise renkli görsel ile birleştirilmektedir</a:t>
            </a:r>
            <a:endParaRPr/>
          </a:p>
        </p:txBody>
      </p:sp>
      <p:sp>
        <p:nvSpPr>
          <p:cNvPr id="198" name="Google Shape;198;p27"/>
          <p:cNvSpPr txBox="1"/>
          <p:nvPr/>
        </p:nvSpPr>
        <p:spPr>
          <a:xfrm>
            <a:off x="5018625" y="4830575"/>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28"/>
          <p:cNvPicPr preferRelativeResize="0"/>
          <p:nvPr/>
        </p:nvPicPr>
        <p:blipFill>
          <a:blip r:embed="rId3">
            <a:alphaModFix/>
          </a:blip>
          <a:stretch>
            <a:fillRect/>
          </a:stretch>
        </p:blipFill>
        <p:spPr>
          <a:xfrm>
            <a:off x="410975" y="1774375"/>
            <a:ext cx="3988596" cy="2232150"/>
          </a:xfrm>
          <a:prstGeom prst="rect">
            <a:avLst/>
          </a:prstGeom>
          <a:noFill/>
          <a:ln>
            <a:noFill/>
          </a:ln>
        </p:spPr>
      </p:pic>
      <p:pic>
        <p:nvPicPr>
          <p:cNvPr id="204" name="Google Shape;204;p28"/>
          <p:cNvPicPr preferRelativeResize="0"/>
          <p:nvPr/>
        </p:nvPicPr>
        <p:blipFill>
          <a:blip r:embed="rId4">
            <a:alphaModFix/>
          </a:blip>
          <a:stretch>
            <a:fillRect/>
          </a:stretch>
        </p:blipFill>
        <p:spPr>
          <a:xfrm>
            <a:off x="4739688" y="1774375"/>
            <a:ext cx="4005025" cy="2232159"/>
          </a:xfrm>
          <a:prstGeom prst="rect">
            <a:avLst/>
          </a:prstGeom>
          <a:noFill/>
          <a:ln>
            <a:noFill/>
          </a:ln>
        </p:spPr>
      </p:pic>
      <p:sp>
        <p:nvSpPr>
          <p:cNvPr id="205" name="Google Shape;205;p28"/>
          <p:cNvSpPr txBox="1"/>
          <p:nvPr/>
        </p:nvSpPr>
        <p:spPr>
          <a:xfrm>
            <a:off x="410975" y="4231800"/>
            <a:ext cx="398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19- Tespit Edilen Şerit</a:t>
            </a:r>
            <a:endParaRPr b="1" i="1">
              <a:latin typeface="Lato"/>
              <a:ea typeface="Lato"/>
              <a:cs typeface="Lato"/>
              <a:sym typeface="Lato"/>
            </a:endParaRPr>
          </a:p>
        </p:txBody>
      </p:sp>
      <p:sp>
        <p:nvSpPr>
          <p:cNvPr id="206" name="Google Shape;206;p28"/>
          <p:cNvSpPr txBox="1"/>
          <p:nvPr/>
        </p:nvSpPr>
        <p:spPr>
          <a:xfrm>
            <a:off x="4747963" y="4231800"/>
            <a:ext cx="3988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20- Tespit Edilen Şeridin Renkli Görsel ile Birleştirilmesi</a:t>
            </a:r>
            <a:endParaRPr b="1" i="1">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9"/>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SzPts val="990"/>
              <a:buNone/>
            </a:pPr>
            <a:r>
              <a:rPr lang="tr" sz="2820"/>
              <a:t>Çeşitli algoritmalar ve kütüphanelerin kullanılması ile araç içi kameralardan elde edilen görüntüler üzerinden şerit algılama işlemi gerçekleştiren bir sistem geliştirilmiştir. </a:t>
            </a:r>
            <a:endParaRPr sz="2820"/>
          </a:p>
        </p:txBody>
      </p:sp>
      <p:sp>
        <p:nvSpPr>
          <p:cNvPr id="212" name="Google Shape;212;p29"/>
          <p:cNvSpPr txBox="1"/>
          <p:nvPr/>
        </p:nvSpPr>
        <p:spPr>
          <a:xfrm>
            <a:off x="729450" y="555525"/>
            <a:ext cx="5079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tr" sz="2400">
                <a:solidFill>
                  <a:schemeClr val="lt1"/>
                </a:solidFill>
                <a:latin typeface="Lato"/>
                <a:ea typeface="Lato"/>
                <a:cs typeface="Lato"/>
                <a:sym typeface="Lato"/>
              </a:rPr>
              <a:t>SONUÇ:</a:t>
            </a:r>
            <a:endParaRPr b="1" sz="24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3000"/>
              <a:t>Teşekkürler!</a:t>
            </a:r>
            <a:endParaRPr sz="3000"/>
          </a:p>
        </p:txBody>
      </p:sp>
      <p:sp>
        <p:nvSpPr>
          <p:cNvPr id="218" name="Google Shape;218;p30"/>
          <p:cNvSpPr txBox="1"/>
          <p:nvPr>
            <p:ph idx="1" type="body"/>
          </p:nvPr>
        </p:nvSpPr>
        <p:spPr>
          <a:xfrm>
            <a:off x="730000" y="2949275"/>
            <a:ext cx="4058100" cy="15975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SzPts val="852"/>
              <a:buNone/>
            </a:pPr>
            <a:r>
              <a:rPr lang="tr" sz="1360"/>
              <a:t>170201033 - Rabia GÜNEŞ</a:t>
            </a:r>
            <a:endParaRPr sz="1360"/>
          </a:p>
          <a:p>
            <a:pPr indent="0" lvl="0" marL="0" rtl="0" algn="l">
              <a:lnSpc>
                <a:spcPct val="95000"/>
              </a:lnSpc>
              <a:spcBef>
                <a:spcPts val="0"/>
              </a:spcBef>
              <a:spcAft>
                <a:spcPts val="0"/>
              </a:spcAft>
              <a:buSzPts val="852"/>
              <a:buNone/>
            </a:pPr>
            <a:r>
              <a:rPr lang="tr" sz="1360"/>
              <a:t>190201097 - Mürvet Nur ŞEN</a:t>
            </a:r>
            <a:endParaRPr sz="1360"/>
          </a:p>
          <a:p>
            <a:pPr indent="0" lvl="0" marL="0" rtl="0" algn="l">
              <a:lnSpc>
                <a:spcPct val="95000"/>
              </a:lnSpc>
              <a:spcBef>
                <a:spcPts val="0"/>
              </a:spcBef>
              <a:spcAft>
                <a:spcPts val="0"/>
              </a:spcAft>
              <a:buSzPts val="852"/>
              <a:buNone/>
            </a:pPr>
            <a:r>
              <a:rPr lang="tr" sz="1360"/>
              <a:t>170201009 - Şevki KARAGÖL</a:t>
            </a:r>
            <a:endParaRPr sz="1360"/>
          </a:p>
          <a:p>
            <a:pPr indent="0" lvl="0" marL="0" rtl="0" algn="l">
              <a:lnSpc>
                <a:spcPct val="95000"/>
              </a:lnSpc>
              <a:spcBef>
                <a:spcPts val="0"/>
              </a:spcBef>
              <a:spcAft>
                <a:spcPts val="0"/>
              </a:spcAft>
              <a:buSzPts val="852"/>
              <a:buNone/>
            </a:pPr>
            <a:r>
              <a:rPr lang="tr" sz="1360"/>
              <a:t>180201088 - Ümmühan TEPEBAŞ</a:t>
            </a:r>
            <a:endParaRPr sz="585"/>
          </a:p>
        </p:txBody>
      </p:sp>
      <p:pic>
        <p:nvPicPr>
          <p:cNvPr descr="Golden Gate Köprüsü'nün siyah beyaz, aşağıdan çekim görüntüsü" id="219" name="Google Shape;219;p30"/>
          <p:cNvPicPr preferRelativeResize="0"/>
          <p:nvPr/>
        </p:nvPicPr>
        <p:blipFill rotWithShape="1">
          <a:blip r:embed="rId3">
            <a:alphaModFix/>
          </a:blip>
          <a:srcRect b="0" l="19071" r="4853" t="9"/>
          <a:stretch/>
        </p:blipFill>
        <p:spPr>
          <a:xfrm>
            <a:off x="402212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800" y="471175"/>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Amaç:</a:t>
            </a:r>
            <a:endParaRPr/>
          </a:p>
          <a:p>
            <a:pPr indent="0" lvl="0" marL="0" rtl="0" algn="l">
              <a:spcBef>
                <a:spcPts val="0"/>
              </a:spcBef>
              <a:spcAft>
                <a:spcPts val="0"/>
              </a:spcAft>
              <a:buNone/>
            </a:pPr>
            <a:r>
              <a:t/>
            </a:r>
            <a:endParaRPr/>
          </a:p>
        </p:txBody>
      </p:sp>
      <p:sp>
        <p:nvSpPr>
          <p:cNvPr id="93" name="Google Shape;93;p14"/>
          <p:cNvSpPr txBox="1"/>
          <p:nvPr/>
        </p:nvSpPr>
        <p:spPr>
          <a:xfrm>
            <a:off x="784775" y="1507825"/>
            <a:ext cx="7565700" cy="2816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tr" sz="1900">
                <a:latin typeface="Lato"/>
                <a:ea typeface="Lato"/>
                <a:cs typeface="Lato"/>
                <a:sym typeface="Lato"/>
              </a:rPr>
              <a:t>Görüntü işleme algoritmalarının kullanımı ile yol görüntüleri üzerinden şerit algılama probleminin çözümüne yönelik bir sistem tasarlanması istenmektedir.</a:t>
            </a:r>
            <a:endParaRPr sz="1900">
              <a:latin typeface="Lato"/>
              <a:ea typeface="Lato"/>
              <a:cs typeface="Lato"/>
              <a:sym typeface="Lato"/>
            </a:endParaRPr>
          </a:p>
          <a:p>
            <a:pPr indent="0" lvl="0" marL="0" rtl="0" algn="just">
              <a:spcBef>
                <a:spcPts val="0"/>
              </a:spcBef>
              <a:spcAft>
                <a:spcPts val="0"/>
              </a:spcAft>
              <a:buNone/>
            </a:pPr>
            <a:r>
              <a:t/>
            </a:r>
            <a:endParaRPr sz="1900">
              <a:latin typeface="Lato"/>
              <a:ea typeface="Lato"/>
              <a:cs typeface="Lato"/>
              <a:sym typeface="Lato"/>
            </a:endParaRPr>
          </a:p>
          <a:p>
            <a:pPr indent="0" lvl="0" marL="0" rtl="0" algn="just">
              <a:spcBef>
                <a:spcPts val="0"/>
              </a:spcBef>
              <a:spcAft>
                <a:spcPts val="0"/>
              </a:spcAft>
              <a:buNone/>
            </a:pPr>
            <a:r>
              <a:rPr lang="tr" sz="1900">
                <a:latin typeface="Lato"/>
                <a:ea typeface="Lato"/>
                <a:cs typeface="Lato"/>
                <a:sym typeface="Lato"/>
              </a:rPr>
              <a:t>İnsan kontrolüne gerek kalmayan tam otonom seviyede aracın sürücüsüz şekilde ilerlemesini sağlamak için, insan faktörünün ön planda olduğu seviyelerde ise şerit takip asistanı gibi yardımcı sistemlerler ile insan kontrolüne yardımcı olmak, güvenli ve sorunsuz sürüşü sağlamaktır.</a:t>
            </a:r>
            <a:endParaRPr sz="19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Giriş</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a:t>Bu çalışmada da, </a:t>
            </a:r>
            <a:r>
              <a:rPr lang="tr"/>
              <a:t> </a:t>
            </a:r>
            <a:r>
              <a:rPr lang="tr"/>
              <a:t>veri seti için hazır olan yol görüntüsü üzerinden şerit tespitini sağlamak amacıyla </a:t>
            </a:r>
            <a:r>
              <a:rPr lang="tr"/>
              <a:t>genellikle yapay zeka tabanlı, açık kaynak kodlu bir görüntü işleme kütüphanesi olan “OpenCV” kullanılmaktadır.</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tr"/>
              <a:t>Projede uygulanacak adımlara geçmeden önce test videosu üzerinden örnek bir frame alınmış ve adımlar bu frame üzerinden tamamlanmıştır. Son olarak ise adımlar videodaki her bir frame için uygulanabilir bir hale getirilmiştir bu sayede algoritma video üzerinde çalışmaya uygun bir yapıya kavuşturulmuştur.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 Görüntünün okunması ve filtrelenmesi:</a:t>
            </a:r>
            <a:endParaRPr/>
          </a:p>
          <a:p>
            <a:pPr indent="0" lvl="0" marL="0" rtl="0" algn="l">
              <a:spcBef>
                <a:spcPts val="0"/>
              </a:spcBef>
              <a:spcAft>
                <a:spcPts val="0"/>
              </a:spcAft>
              <a:buNone/>
            </a:pPr>
            <a:r>
              <a:t/>
            </a:r>
            <a:endParaRPr/>
          </a:p>
        </p:txBody>
      </p:sp>
      <p:sp>
        <p:nvSpPr>
          <p:cNvPr id="105" name="Google Shape;105;p16"/>
          <p:cNvSpPr txBox="1"/>
          <p:nvPr>
            <p:ph idx="1" type="body"/>
          </p:nvPr>
        </p:nvSpPr>
        <p:spPr>
          <a:xfrm>
            <a:off x="730000" y="1998050"/>
            <a:ext cx="46881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a:t>Görüntü işlemenin en temel aşaması verilerin bilgisayarlar tarafından tanınması için görüntü formatında bulunan veri sayısal bir yapı haline getirilmelidir. </a:t>
            </a:r>
            <a:endParaRPr/>
          </a:p>
          <a:p>
            <a:pPr indent="0" lvl="0" marL="0" rtl="0" algn="just">
              <a:spcBef>
                <a:spcPts val="1200"/>
              </a:spcBef>
              <a:spcAft>
                <a:spcPts val="0"/>
              </a:spcAft>
              <a:buNone/>
            </a:pPr>
            <a:r>
              <a:rPr lang="tr"/>
              <a:t>Bunun için bir matris tanımlanır ve görüntüdeki piksellerin yoğunluk değerleri bu matrise işlenir. Görüntü işlenmeye hazır hale gelmiş olur. </a:t>
            </a:r>
            <a:endParaRPr/>
          </a:p>
          <a:p>
            <a:pPr indent="0" lvl="0" marL="0" rtl="0" algn="just">
              <a:spcBef>
                <a:spcPts val="1200"/>
              </a:spcBef>
              <a:spcAft>
                <a:spcPts val="1200"/>
              </a:spcAft>
              <a:buNone/>
            </a:pPr>
            <a:r>
              <a:rPr lang="tr"/>
              <a:t>Görüntü renksiz ise her bir piksel matris üzerinde bir yoğunluk değerine sahip olur. Eğer görüntü renkli ise üç kanala (RGB) sahiptir ve her bir piksel bu üç kanalın yoğunluklarının kombinasyonu şeklindedir. </a:t>
            </a:r>
            <a:endParaRPr/>
          </a:p>
        </p:txBody>
      </p:sp>
      <p:pic>
        <p:nvPicPr>
          <p:cNvPr id="106" name="Google Shape;106;p16"/>
          <p:cNvPicPr preferRelativeResize="0"/>
          <p:nvPr/>
        </p:nvPicPr>
        <p:blipFill>
          <a:blip r:embed="rId3">
            <a:alphaModFix/>
          </a:blip>
          <a:stretch>
            <a:fillRect/>
          </a:stretch>
        </p:blipFill>
        <p:spPr>
          <a:xfrm>
            <a:off x="5418100" y="2243975"/>
            <a:ext cx="3639150" cy="1869650"/>
          </a:xfrm>
          <a:prstGeom prst="rect">
            <a:avLst/>
          </a:prstGeom>
          <a:noFill/>
          <a:ln>
            <a:noFill/>
          </a:ln>
        </p:spPr>
      </p:pic>
      <p:sp>
        <p:nvSpPr>
          <p:cNvPr id="107" name="Google Shape;107;p16"/>
          <p:cNvSpPr txBox="1"/>
          <p:nvPr/>
        </p:nvSpPr>
        <p:spPr>
          <a:xfrm>
            <a:off x="5512250" y="4194138"/>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solidFill>
                  <a:schemeClr val="dk2"/>
                </a:solidFill>
                <a:latin typeface="Lato"/>
                <a:ea typeface="Lato"/>
                <a:cs typeface="Lato"/>
                <a:sym typeface="Lato"/>
              </a:rPr>
              <a:t>Şekil 1 - Üç kanallı yapıdaki görsel</a:t>
            </a:r>
            <a:endParaRPr b="1" i="1">
              <a:solidFill>
                <a:schemeClr val="dk2"/>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idx="1" type="body"/>
          </p:nvPr>
        </p:nvSpPr>
        <p:spPr>
          <a:xfrm>
            <a:off x="611775" y="1395413"/>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a:t>Öncelikle kütüphaneler import edilmiştir. Bu çalışmada da “OpenCV” kütüphanesi ve matrisler üzerinde işlemleri kolaylaştıran “Numpy “kütüphanesi kullanılmaktadır. </a:t>
            </a:r>
            <a:endParaRPr/>
          </a:p>
          <a:p>
            <a:pPr indent="0" lvl="0" marL="0" rtl="0" algn="just">
              <a:spcBef>
                <a:spcPts val="1200"/>
              </a:spcBef>
              <a:spcAft>
                <a:spcPts val="1200"/>
              </a:spcAft>
              <a:buNone/>
            </a:pPr>
            <a:r>
              <a:t/>
            </a:r>
            <a:endParaRPr/>
          </a:p>
        </p:txBody>
      </p:sp>
      <p:sp>
        <p:nvSpPr>
          <p:cNvPr id="113" name="Google Shape;113;p17"/>
          <p:cNvSpPr txBox="1"/>
          <p:nvPr>
            <p:ph idx="2" type="body"/>
          </p:nvPr>
        </p:nvSpPr>
        <p:spPr>
          <a:xfrm>
            <a:off x="4526054" y="1395413"/>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G</a:t>
            </a:r>
            <a:r>
              <a:rPr lang="tr"/>
              <a:t>örüntünün işlenebilmesi için resmin okunması işlemi gerçekleştirilmiştir.</a:t>
            </a:r>
            <a:endParaRPr/>
          </a:p>
        </p:txBody>
      </p:sp>
      <p:pic>
        <p:nvPicPr>
          <p:cNvPr id="114" name="Google Shape;114;p17"/>
          <p:cNvPicPr preferRelativeResize="0"/>
          <p:nvPr/>
        </p:nvPicPr>
        <p:blipFill>
          <a:blip r:embed="rId3">
            <a:alphaModFix/>
          </a:blip>
          <a:stretch>
            <a:fillRect/>
          </a:stretch>
        </p:blipFill>
        <p:spPr>
          <a:xfrm>
            <a:off x="611775" y="2595288"/>
            <a:ext cx="3048000" cy="666750"/>
          </a:xfrm>
          <a:prstGeom prst="rect">
            <a:avLst/>
          </a:prstGeom>
          <a:noFill/>
          <a:ln>
            <a:noFill/>
          </a:ln>
        </p:spPr>
      </p:pic>
      <p:sp>
        <p:nvSpPr>
          <p:cNvPr id="115" name="Google Shape;115;p17"/>
          <p:cNvSpPr txBox="1"/>
          <p:nvPr/>
        </p:nvSpPr>
        <p:spPr>
          <a:xfrm>
            <a:off x="611900" y="3347900"/>
            <a:ext cx="377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2 - Import işlemleri</a:t>
            </a:r>
            <a:endParaRPr b="1" i="1">
              <a:latin typeface="Lato"/>
              <a:ea typeface="Lato"/>
              <a:cs typeface="Lato"/>
              <a:sym typeface="Lato"/>
            </a:endParaRPr>
          </a:p>
        </p:txBody>
      </p:sp>
      <p:sp>
        <p:nvSpPr>
          <p:cNvPr id="116" name="Google Shape;116;p17"/>
          <p:cNvSpPr txBox="1"/>
          <p:nvPr/>
        </p:nvSpPr>
        <p:spPr>
          <a:xfrm>
            <a:off x="4526050" y="3347900"/>
            <a:ext cx="41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3 - Resim okuması</a:t>
            </a:r>
            <a:endParaRPr b="1" i="1">
              <a:latin typeface="Lato"/>
              <a:ea typeface="Lato"/>
              <a:cs typeface="Lato"/>
              <a:sym typeface="Lato"/>
            </a:endParaRPr>
          </a:p>
        </p:txBody>
      </p:sp>
      <p:pic>
        <p:nvPicPr>
          <p:cNvPr id="117" name="Google Shape;117;p17"/>
          <p:cNvPicPr preferRelativeResize="0"/>
          <p:nvPr/>
        </p:nvPicPr>
        <p:blipFill>
          <a:blip r:embed="rId4">
            <a:alphaModFix/>
          </a:blip>
          <a:stretch>
            <a:fillRect/>
          </a:stretch>
        </p:blipFill>
        <p:spPr>
          <a:xfrm>
            <a:off x="4526050" y="2590525"/>
            <a:ext cx="4152900" cy="676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idx="1" type="body"/>
          </p:nvPr>
        </p:nvSpPr>
        <p:spPr>
          <a:xfrm>
            <a:off x="611775" y="1395413"/>
            <a:ext cx="37743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a:t>Resim üzerinde gri tonlamalı dönüştürme işlemi yapılmıştır. T</a:t>
            </a:r>
            <a:r>
              <a:rPr lang="tr"/>
              <a:t>ek kanallı yapıda görüntü işleme daha hızlı olduğu için </a:t>
            </a:r>
            <a:r>
              <a:rPr lang="tr"/>
              <a:t> üç kanallı yapıda olan pikseller tek kanallı yapıya dönüştürülmüştür.</a:t>
            </a:r>
            <a:endParaRPr/>
          </a:p>
          <a:p>
            <a:pPr indent="0" lvl="0" marL="0" rtl="0" algn="just">
              <a:spcBef>
                <a:spcPts val="1200"/>
              </a:spcBef>
              <a:spcAft>
                <a:spcPts val="1200"/>
              </a:spcAft>
              <a:buNone/>
            </a:pPr>
            <a:r>
              <a:rPr lang="tr"/>
              <a:t>Görüntüyü “grayscale” yapıda elde etmek için ise “cv2.COLOR_RGB2GRAY” flagi kullanılmıştır</a:t>
            </a:r>
            <a:endParaRPr/>
          </a:p>
        </p:txBody>
      </p:sp>
      <p:sp>
        <p:nvSpPr>
          <p:cNvPr id="123" name="Google Shape;123;p18"/>
          <p:cNvSpPr txBox="1"/>
          <p:nvPr>
            <p:ph idx="2" type="body"/>
          </p:nvPr>
        </p:nvSpPr>
        <p:spPr>
          <a:xfrm>
            <a:off x="4526054" y="1395413"/>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4" name="Google Shape;124;p18"/>
          <p:cNvSpPr txBox="1"/>
          <p:nvPr/>
        </p:nvSpPr>
        <p:spPr>
          <a:xfrm>
            <a:off x="611775" y="3936088"/>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4 – Grayscale görüntünün oluşturulması</a:t>
            </a:r>
            <a:endParaRPr b="1" i="1">
              <a:latin typeface="Lato"/>
              <a:ea typeface="Lato"/>
              <a:cs typeface="Lato"/>
              <a:sym typeface="Lato"/>
            </a:endParaRPr>
          </a:p>
        </p:txBody>
      </p:sp>
      <p:sp>
        <p:nvSpPr>
          <p:cNvPr id="125" name="Google Shape;125;p18"/>
          <p:cNvSpPr txBox="1"/>
          <p:nvPr/>
        </p:nvSpPr>
        <p:spPr>
          <a:xfrm>
            <a:off x="4386075" y="3936088"/>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5 – Grayscale görüntü</a:t>
            </a:r>
            <a:endParaRPr b="1" i="1">
              <a:latin typeface="Lato"/>
              <a:ea typeface="Lato"/>
              <a:cs typeface="Lato"/>
              <a:sym typeface="Lato"/>
            </a:endParaRPr>
          </a:p>
        </p:txBody>
      </p:sp>
      <p:pic>
        <p:nvPicPr>
          <p:cNvPr id="126" name="Google Shape;126;p18"/>
          <p:cNvPicPr preferRelativeResize="0"/>
          <p:nvPr/>
        </p:nvPicPr>
        <p:blipFill>
          <a:blip r:embed="rId3">
            <a:alphaModFix/>
          </a:blip>
          <a:stretch>
            <a:fillRect/>
          </a:stretch>
        </p:blipFill>
        <p:spPr>
          <a:xfrm>
            <a:off x="611775" y="3187825"/>
            <a:ext cx="3774300" cy="468704"/>
          </a:xfrm>
          <a:prstGeom prst="rect">
            <a:avLst/>
          </a:prstGeom>
          <a:noFill/>
          <a:ln>
            <a:noFill/>
          </a:ln>
        </p:spPr>
      </p:pic>
      <p:pic>
        <p:nvPicPr>
          <p:cNvPr id="127" name="Google Shape;127;p18"/>
          <p:cNvPicPr preferRelativeResize="0"/>
          <p:nvPr/>
        </p:nvPicPr>
        <p:blipFill>
          <a:blip r:embed="rId4">
            <a:alphaModFix/>
          </a:blip>
          <a:stretch>
            <a:fillRect/>
          </a:stretch>
        </p:blipFill>
        <p:spPr>
          <a:xfrm>
            <a:off x="4526049" y="1395425"/>
            <a:ext cx="4150300" cy="2261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idx="1" type="body"/>
          </p:nvPr>
        </p:nvSpPr>
        <p:spPr>
          <a:xfrm>
            <a:off x="727650" y="1441200"/>
            <a:ext cx="76887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tr"/>
              <a:t>Grayscale görüntü elde edildikten sonra görüntünün gürültüsünün azaltılması gerekmektedir. Burada bahsedilen gürültü kenar tespitini zorlaştıran yanlış kenarlardır. Bu işlemin gerçekleştirilmesi için “cv2.GaussianBlur” fonksiyonu kullanılmaktadır. </a:t>
            </a:r>
            <a:endParaRPr/>
          </a:p>
        </p:txBody>
      </p:sp>
      <p:pic>
        <p:nvPicPr>
          <p:cNvPr id="133" name="Google Shape;133;p19"/>
          <p:cNvPicPr preferRelativeResize="0"/>
          <p:nvPr/>
        </p:nvPicPr>
        <p:blipFill>
          <a:blip r:embed="rId3">
            <a:alphaModFix/>
          </a:blip>
          <a:stretch>
            <a:fillRect/>
          </a:stretch>
        </p:blipFill>
        <p:spPr>
          <a:xfrm>
            <a:off x="3038475" y="2832175"/>
            <a:ext cx="3067050" cy="333375"/>
          </a:xfrm>
          <a:prstGeom prst="rect">
            <a:avLst/>
          </a:prstGeom>
          <a:noFill/>
          <a:ln>
            <a:noFill/>
          </a:ln>
        </p:spPr>
      </p:pic>
      <p:sp>
        <p:nvSpPr>
          <p:cNvPr id="134" name="Google Shape;134;p19"/>
          <p:cNvSpPr txBox="1"/>
          <p:nvPr/>
        </p:nvSpPr>
        <p:spPr>
          <a:xfrm>
            <a:off x="1187100" y="3524188"/>
            <a:ext cx="6769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tr">
                <a:latin typeface="Lato"/>
                <a:ea typeface="Lato"/>
                <a:cs typeface="Lato"/>
                <a:sym typeface="Lato"/>
              </a:rPr>
              <a:t>Şekil 6 – GaussianBlur fonksiyonun kullanılması</a:t>
            </a:r>
            <a:endParaRPr b="1" i="1">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730000" y="1318650"/>
            <a:ext cx="81084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B. Canny Algoritmasının Uygulanması</a:t>
            </a:r>
            <a:endParaRPr/>
          </a:p>
        </p:txBody>
      </p:sp>
      <p:sp>
        <p:nvSpPr>
          <p:cNvPr id="140" name="Google Shape;140;p20"/>
          <p:cNvSpPr txBox="1"/>
          <p:nvPr>
            <p:ph idx="1" type="body"/>
          </p:nvPr>
        </p:nvSpPr>
        <p:spPr>
          <a:xfrm>
            <a:off x="730000" y="1998050"/>
            <a:ext cx="3947700" cy="2950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tr"/>
              <a:t>P</a:t>
            </a:r>
            <a:r>
              <a:rPr lang="tr"/>
              <a:t>rojenin temel yapıtaşı olan kenar algılama işleminin yapılması için ise “Canny Algoritması” kullanılmaktadır.</a:t>
            </a:r>
            <a:endParaRPr/>
          </a:p>
          <a:p>
            <a:pPr indent="0" lvl="0" marL="0" rtl="0" algn="just">
              <a:spcBef>
                <a:spcPts val="1200"/>
              </a:spcBef>
              <a:spcAft>
                <a:spcPts val="1200"/>
              </a:spcAft>
              <a:buNone/>
            </a:pPr>
            <a:r>
              <a:rPr lang="tr"/>
              <a:t>Algoritma, piksellerin parlaklık değişimlerinden faydalanarak yüksek parlaklık geçişlerinin olduğu bölgeleri (gradient) beyaz piksellerle kaplamaktadır, böylelikle görsel üzerindeki kenarların tespit işlemi tamamlanmaktadır. </a:t>
            </a:r>
            <a:endParaRPr/>
          </a:p>
        </p:txBody>
      </p:sp>
      <p:pic>
        <p:nvPicPr>
          <p:cNvPr id="141" name="Google Shape;141;p20"/>
          <p:cNvPicPr preferRelativeResize="0"/>
          <p:nvPr/>
        </p:nvPicPr>
        <p:blipFill>
          <a:blip r:embed="rId3">
            <a:alphaModFix/>
          </a:blip>
          <a:stretch>
            <a:fillRect/>
          </a:stretch>
        </p:blipFill>
        <p:spPr>
          <a:xfrm>
            <a:off x="4971600" y="1998050"/>
            <a:ext cx="3866800" cy="2460678"/>
          </a:xfrm>
          <a:prstGeom prst="rect">
            <a:avLst/>
          </a:prstGeom>
          <a:noFill/>
          <a:ln>
            <a:noFill/>
          </a:ln>
        </p:spPr>
      </p:pic>
      <p:sp>
        <p:nvSpPr>
          <p:cNvPr id="142" name="Google Shape;142;p20"/>
          <p:cNvSpPr txBox="1"/>
          <p:nvPr/>
        </p:nvSpPr>
        <p:spPr>
          <a:xfrm>
            <a:off x="5018625" y="4830575"/>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43" name="Google Shape;143;p20"/>
          <p:cNvSpPr txBox="1"/>
          <p:nvPr/>
        </p:nvSpPr>
        <p:spPr>
          <a:xfrm>
            <a:off x="4971600" y="4458713"/>
            <a:ext cx="67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tr">
                <a:latin typeface="Lato"/>
                <a:ea typeface="Lato"/>
                <a:cs typeface="Lato"/>
                <a:sym typeface="Lato"/>
              </a:rPr>
              <a:t>Şekil 7 – Filtreleme işlemleri ve Cannyfonksiyonu</a:t>
            </a:r>
            <a:endParaRPr b="1" i="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1"/>
          <p:cNvPicPr preferRelativeResize="0"/>
          <p:nvPr/>
        </p:nvPicPr>
        <p:blipFill>
          <a:blip r:embed="rId3">
            <a:alphaModFix/>
          </a:blip>
          <a:stretch>
            <a:fillRect/>
          </a:stretch>
        </p:blipFill>
        <p:spPr>
          <a:xfrm>
            <a:off x="2332275" y="1154950"/>
            <a:ext cx="4479450" cy="3988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